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20" r:id="rId6"/>
    <p:sldMasterId id="2147483732" r:id="rId7"/>
    <p:sldMasterId id="2147483744" r:id="rId8"/>
    <p:sldMasterId id="2147483756" r:id="rId9"/>
    <p:sldMasterId id="2147483768" r:id="rId10"/>
    <p:sldMasterId id="2147483780" r:id="rId11"/>
  </p:sldMasterIdLst>
  <p:notesMasterIdLst>
    <p:notesMasterId r:id="rId29"/>
  </p:notesMasterIdLst>
  <p:sldIdLst>
    <p:sldId id="326" r:id="rId12"/>
    <p:sldId id="441" r:id="rId13"/>
    <p:sldId id="440" r:id="rId14"/>
    <p:sldId id="442" r:id="rId15"/>
    <p:sldId id="449" r:id="rId16"/>
    <p:sldId id="450" r:id="rId17"/>
    <p:sldId id="451" r:id="rId18"/>
    <p:sldId id="452" r:id="rId19"/>
    <p:sldId id="454" r:id="rId20"/>
    <p:sldId id="455" r:id="rId21"/>
    <p:sldId id="453" r:id="rId22"/>
    <p:sldId id="458" r:id="rId23"/>
    <p:sldId id="459" r:id="rId24"/>
    <p:sldId id="456" r:id="rId25"/>
    <p:sldId id="457" r:id="rId26"/>
    <p:sldId id="460" r:id="rId27"/>
    <p:sldId id="438" r:id="rId28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73" autoAdjust="0"/>
    <p:restoredTop sz="94690" autoAdjust="0"/>
  </p:normalViewPr>
  <p:slideViewPr>
    <p:cSldViewPr snapToObjects="1">
      <p:cViewPr varScale="1">
        <p:scale>
          <a:sx n="111" d="100"/>
          <a:sy n="111" d="100"/>
        </p:scale>
        <p:origin x="-353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55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295A6BD-4946-419E-92B8-E2BB2530A7CF}" type="datetimeFigureOut">
              <a:rPr lang="ru-RU"/>
              <a:pPr>
                <a:defRPr/>
              </a:pPr>
              <a:t>11.04.2016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719F0D0-4EBD-4419-99B2-C27B02B3B5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7063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63"/>
            <a:ext cx="7772400" cy="1470025"/>
          </a:xfrm>
        </p:spPr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F0B5E-A3D9-4769-8A49-F8A32907BF54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2E48D-DBAD-49F0-987F-9757499283F1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F0B5E-A3D9-4769-8A49-F8A32907BF54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15317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05291-67B6-44E1-88A8-A08BF9838AF4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617359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EF387-ACC3-432D-8B6F-B97D3CAF52DB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24490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EDAE3-FE3A-4E86-827C-F93AE7841099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920910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A7E27-E224-4D17-9004-8C4AA3B756DA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04131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95584-C332-4A9E-AE70-74C629E2C8C8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57928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35291-5ED0-422C-8025-4792330A5759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24055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9AD5A-C7E4-4A10-8B8C-02D2E90963C3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83449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03492-0B6E-4FEB-B472-A1B10C57D958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7533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2E48D-DBAD-49F0-987F-9757499283F1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25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76"/>
            <a:ext cx="2057400" cy="5851525"/>
          </a:xfrm>
        </p:spPr>
        <p:txBody>
          <a:bodyPr vert="eaVert"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76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C1DC2-D767-4FA0-9005-6B4C5CC124FF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C1DC2-D767-4FA0-9005-6B4C5CC124FF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90851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F0B5E-A3D9-4769-8A49-F8A32907BF54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710436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05291-67B6-44E1-88A8-A08BF9838AF4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78396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EF387-ACC3-432D-8B6F-B97D3CAF52DB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05950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EDAE3-FE3A-4E86-827C-F93AE7841099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758962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A7E27-E224-4D17-9004-8C4AA3B756DA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946984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95584-C332-4A9E-AE70-74C629E2C8C8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290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35291-5ED0-422C-8025-4792330A5759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171821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9AD5A-C7E4-4A10-8B8C-02D2E90963C3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596399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03492-0B6E-4FEB-B472-A1B10C57D958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28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63"/>
            <a:ext cx="7772400" cy="1470025"/>
          </a:xfrm>
        </p:spPr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F0B5E-A3D9-4769-8A49-F8A32907BF54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905347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2E48D-DBAD-49F0-987F-9757499283F1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63894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C1DC2-D767-4FA0-9005-6B4C5CC124FF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726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05291-67B6-44E1-88A8-A08BF9838AF4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5659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EF387-ACC3-432D-8B6F-B97D3CAF52DB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284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EDAE3-FE3A-4E86-827C-F93AE7841099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710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4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A7E27-E224-4D17-9004-8C4AA3B756DA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260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95584-C332-4A9E-AE70-74C629E2C8C8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3348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35291-5ED0-422C-8025-4792330A5759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5909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8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9AD5A-C7E4-4A10-8B8C-02D2E90963C3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895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05291-67B6-44E1-88A8-A08BF9838AF4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03492-0B6E-4FEB-B472-A1B10C57D958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02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2E48D-DBAD-49F0-987F-9757499283F1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7549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76"/>
            <a:ext cx="2057400" cy="5851525"/>
          </a:xfrm>
        </p:spPr>
        <p:txBody>
          <a:bodyPr vert="eaVert"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76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C1DC2-D767-4FA0-9005-6B4C5CC124FF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189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1B9-7640-4C77-B328-5BD267F669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B2B9-6E4C-4ED8-AFF2-2E72E6FA2D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7720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1B9-7640-4C77-B328-5BD267F669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B2B9-6E4C-4ED8-AFF2-2E72E6FA2D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6187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77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50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1B9-7640-4C77-B328-5BD267F669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B2B9-6E4C-4ED8-AFF2-2E72E6FA2D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9297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1B9-7640-4C77-B328-5BD267F669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B2B9-6E4C-4ED8-AFF2-2E72E6FA2D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4578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1B9-7640-4C77-B328-5BD267F669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B2B9-6E4C-4ED8-AFF2-2E72E6FA2D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3491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1B9-7640-4C77-B328-5BD267F669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B2B9-6E4C-4ED8-AFF2-2E72E6FA2D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7790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1B9-7640-4C77-B328-5BD267F669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B2B9-6E4C-4ED8-AFF2-2E72E6FA2D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9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EF387-ACC3-432D-8B6F-B97D3CAF52DB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6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1B9-7640-4C77-B328-5BD267F669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B2B9-6E4C-4ED8-AFF2-2E72E6FA2D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1303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64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1B9-7640-4C77-B328-5BD267F669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B2B9-6E4C-4ED8-AFF2-2E72E6FA2D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2331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1B9-7640-4C77-B328-5BD267F669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B2B9-6E4C-4ED8-AFF2-2E72E6FA2D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6259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1B9-7640-4C77-B328-5BD267F669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B2B9-6E4C-4ED8-AFF2-2E72E6FA2D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184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1B9-7640-4C77-B328-5BD267F669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B2B9-6E4C-4ED8-AFF2-2E72E6FA2D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8537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1B9-7640-4C77-B328-5BD267F669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B2B9-6E4C-4ED8-AFF2-2E72E6FA2D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794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75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50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1B9-7640-4C77-B328-5BD267F669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B2B9-6E4C-4ED8-AFF2-2E72E6FA2D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3310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1B9-7640-4C77-B328-5BD267F669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B2B9-6E4C-4ED8-AFF2-2E72E6FA2D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9325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1B9-7640-4C77-B328-5BD267F669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B2B9-6E4C-4ED8-AFF2-2E72E6FA2D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2114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1B9-7640-4C77-B328-5BD267F669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B2B9-6E4C-4ED8-AFF2-2E72E6FA2D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59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EDAE3-FE3A-4E86-827C-F93AE7841099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1B9-7640-4C77-B328-5BD267F669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B2B9-6E4C-4ED8-AFF2-2E72E6FA2D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2611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6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1B9-7640-4C77-B328-5BD267F669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B2B9-6E4C-4ED8-AFF2-2E72E6FA2D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2827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62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1B9-7640-4C77-B328-5BD267F669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B2B9-6E4C-4ED8-AFF2-2E72E6FA2D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70895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1B9-7640-4C77-B328-5BD267F669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B2B9-6E4C-4ED8-AFF2-2E72E6FA2D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12838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1B9-7640-4C77-B328-5BD267F669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B2B9-6E4C-4ED8-AFF2-2E72E6FA2D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4189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1B9-7640-4C77-B328-5BD267F669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B2B9-6E4C-4ED8-AFF2-2E72E6FA2D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40991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1B9-7640-4C77-B328-5BD267F669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B2B9-6E4C-4ED8-AFF2-2E72E6FA2D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09643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6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9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1B9-7640-4C77-B328-5BD267F669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B2B9-6E4C-4ED8-AFF2-2E72E6FA2D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01738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1B9-7640-4C77-B328-5BD267F669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B2B9-6E4C-4ED8-AFF2-2E72E6FA2D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34699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1B9-7640-4C77-B328-5BD267F669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B2B9-6E4C-4ED8-AFF2-2E72E6FA2D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622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4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A7E27-E224-4D17-9004-8C4AA3B756DA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1B9-7640-4C77-B328-5BD267F669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B2B9-6E4C-4ED8-AFF2-2E72E6FA2D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20987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1B9-7640-4C77-B328-5BD267F669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B2B9-6E4C-4ED8-AFF2-2E72E6FA2D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22285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5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1B9-7640-4C77-B328-5BD267F669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B2B9-6E4C-4ED8-AFF2-2E72E6FA2D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44096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5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1B9-7640-4C77-B328-5BD267F669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B2B9-6E4C-4ED8-AFF2-2E72E6FA2D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90468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1B9-7640-4C77-B328-5BD267F669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B2B9-6E4C-4ED8-AFF2-2E72E6FA2D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30237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11B9-7640-4C77-B328-5BD267F6694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B2B9-6E4C-4ED8-AFF2-2E72E6FA2DE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64905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63"/>
            <a:ext cx="7772400" cy="1470025"/>
          </a:xfrm>
        </p:spPr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F0B5E-A3D9-4769-8A49-F8A32907BF54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4592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05291-67B6-44E1-88A8-A08BF9838AF4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05121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EF387-ACC3-432D-8B6F-B97D3CAF52DB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63261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EDAE3-FE3A-4E86-827C-F93AE7841099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677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95584-C332-4A9E-AE70-74C629E2C8C8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4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4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A7E27-E224-4D17-9004-8C4AA3B756DA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61089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95584-C332-4A9E-AE70-74C629E2C8C8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67450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35291-5ED0-422C-8025-4792330A5759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20346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8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9AD5A-C7E4-4A10-8B8C-02D2E90963C3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39486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03492-0B6E-4FEB-B472-A1B10C57D958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02617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2E48D-DBAD-49F0-987F-9757499283F1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55752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76"/>
            <a:ext cx="2057400" cy="5851525"/>
          </a:xfrm>
        </p:spPr>
        <p:txBody>
          <a:bodyPr vert="eaVert"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76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C1DC2-D767-4FA0-9005-6B4C5CC124FF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22345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F0B5E-A3D9-4769-8A49-F8A32907BF54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27744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05291-67B6-44E1-88A8-A08BF9838AF4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46788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EF387-ACC3-432D-8B6F-B97D3CAF52DB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54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35291-5ED0-422C-8025-4792330A5759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EDAE3-FE3A-4E86-827C-F93AE7841099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06005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A7E27-E224-4D17-9004-8C4AA3B756DA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02369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95584-C332-4A9E-AE70-74C629E2C8C8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82061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35291-5ED0-422C-8025-4792330A5759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4572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9AD5A-C7E4-4A10-8B8C-02D2E90963C3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82789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03492-0B6E-4FEB-B472-A1B10C57D958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87620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2E48D-DBAD-49F0-987F-9757499283F1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0759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C1DC2-D767-4FA0-9005-6B4C5CC124FF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84435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F0B5E-A3D9-4769-8A49-F8A32907BF54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03600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05291-67B6-44E1-88A8-A08BF9838AF4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942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8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9AD5A-C7E4-4A10-8B8C-02D2E90963C3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EF387-ACC3-432D-8B6F-B97D3CAF52DB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18083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EDAE3-FE3A-4E86-827C-F93AE7841099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95509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A7E27-E224-4D17-9004-8C4AA3B756DA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94990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95584-C332-4A9E-AE70-74C629E2C8C8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27266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35291-5ED0-422C-8025-4792330A5759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78939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9AD5A-C7E4-4A10-8B8C-02D2E90963C3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01105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03492-0B6E-4FEB-B472-A1B10C57D958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8728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2E48D-DBAD-49F0-987F-9757499283F1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0522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C1DC2-D767-4FA0-9005-6B4C5CC124FF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27853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F0B5E-A3D9-4769-8A49-F8A32907BF54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443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03492-0B6E-4FEB-B472-A1B10C57D958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05291-67B6-44E1-88A8-A08BF9838AF4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09659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EF387-ACC3-432D-8B6F-B97D3CAF52DB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57760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EDAE3-FE3A-4E86-827C-F93AE7841099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99889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A7E27-E224-4D17-9004-8C4AA3B756DA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68040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95584-C332-4A9E-AE70-74C629E2C8C8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49397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35291-5ED0-422C-8025-4792330A5759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92967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9AD5A-C7E4-4A10-8B8C-02D2E90963C3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62169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03492-0B6E-4FEB-B472-A1B10C57D958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58791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2E48D-DBAD-49F0-987F-9757499283F1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77736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C1DC2-D767-4FA0-9005-6B4C5CC124FF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89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6A3F58-001D-44E7-8FE1-E70334F001B5}" type="slidenum">
              <a:rPr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6A3F58-001D-44E7-8FE1-E70334F001B5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497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6A3F58-001D-44E7-8FE1-E70334F001B5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457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6A3F58-001D-44E7-8FE1-E70334F001B5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243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8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9A8A11B9-7640-4C77-B328-5BD267F66942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11.04.2016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8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8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3BB0B2B9-6E4C-4ED8-AFF2-2E72E6FA2DE2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167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9A8A11B9-7640-4C77-B328-5BD267F66942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11.04.2016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8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3BB0B2B9-6E4C-4ED8-AFF2-2E72E6FA2DE2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5511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8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9A8A11B9-7640-4C77-B328-5BD267F66942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11.04.2016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8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8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fld id="{3BB0B2B9-6E4C-4ED8-AFF2-2E72E6FA2DE2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defTabSz="9144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9347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6A3F58-001D-44E7-8FE1-E70334F001B5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906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6A3F58-001D-44E7-8FE1-E70334F001B5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232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6A3F58-001D-44E7-8FE1-E70334F001B5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59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6A3F58-001D-44E7-8FE1-E70334F001B5}" type="slidenum">
              <a:rPr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2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eativecommons.ru/" TargetMode="External"/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 idx="4294967295"/>
          </p:nvPr>
        </p:nvSpPr>
        <p:spPr>
          <a:xfrm>
            <a:off x="539750" y="1412875"/>
            <a:ext cx="8229600" cy="1143000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ru-RU" sz="3600" b="1" dirty="0" smtClean="0">
                <a:solidFill>
                  <a:srgbClr val="002060"/>
                </a:solidFill>
                <a:latin typeface="Arial" charset="0"/>
              </a:rPr>
              <a:t>Научный архив открытого доступа </a:t>
            </a:r>
            <a:r>
              <a:rPr lang="ru-RU" sz="3600" b="1" dirty="0" smtClean="0">
                <a:solidFill>
                  <a:srgbClr val="002060"/>
                </a:solidFill>
                <a:latin typeface="Arial" charset="0"/>
              </a:rPr>
              <a:t>и авторское право</a:t>
            </a:r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803275" y="4270413"/>
            <a:ext cx="683623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ru-RU" sz="2800" i="1" dirty="0">
                <a:solidFill>
                  <a:srgbClr val="002060"/>
                </a:solidFill>
              </a:rPr>
              <a:t>Я.Л. </a:t>
            </a:r>
            <a:r>
              <a:rPr lang="ru-RU" sz="2800" i="1" dirty="0" err="1">
                <a:solidFill>
                  <a:srgbClr val="002060"/>
                </a:solidFill>
              </a:rPr>
              <a:t>Шрайберг</a:t>
            </a:r>
            <a:r>
              <a:rPr lang="ru-RU" sz="2800" i="1" dirty="0" smtClean="0">
                <a:solidFill>
                  <a:srgbClr val="002060"/>
                </a:solidFill>
              </a:rPr>
              <a:t>,</a:t>
            </a:r>
          </a:p>
          <a:p>
            <a:pPr defTabSz="914400"/>
            <a:r>
              <a:rPr lang="ru-RU" sz="2800" i="1" dirty="0" smtClean="0">
                <a:solidFill>
                  <a:srgbClr val="002060"/>
                </a:solidFill>
              </a:rPr>
              <a:t>генеральный </a:t>
            </a:r>
            <a:r>
              <a:rPr lang="ru-RU" sz="2800" i="1" dirty="0">
                <a:solidFill>
                  <a:srgbClr val="002060"/>
                </a:solidFill>
              </a:rPr>
              <a:t>директор ГПНТБ России</a:t>
            </a:r>
            <a:r>
              <a:rPr lang="ru-RU" sz="2800" i="1" dirty="0" smtClean="0">
                <a:solidFill>
                  <a:srgbClr val="002060"/>
                </a:solidFill>
              </a:rPr>
              <a:t>,</a:t>
            </a:r>
          </a:p>
          <a:p>
            <a:pPr defTabSz="914400"/>
            <a:r>
              <a:rPr lang="ru-RU" sz="2800" i="1" dirty="0" err="1">
                <a:solidFill>
                  <a:srgbClr val="002060"/>
                </a:solidFill>
              </a:rPr>
              <a:t>д</a:t>
            </a:r>
            <a:r>
              <a:rPr lang="ru-RU" sz="2800" i="1" dirty="0" err="1" smtClean="0">
                <a:solidFill>
                  <a:srgbClr val="002060"/>
                </a:solidFill>
              </a:rPr>
              <a:t>окт</a:t>
            </a:r>
            <a:r>
              <a:rPr lang="ru-RU" sz="2800" i="1" dirty="0" smtClean="0">
                <a:solidFill>
                  <a:srgbClr val="002060"/>
                </a:solidFill>
              </a:rPr>
              <a:t>. </a:t>
            </a:r>
            <a:r>
              <a:rPr lang="ru-RU" sz="2800" i="1" dirty="0" err="1" smtClean="0">
                <a:solidFill>
                  <a:srgbClr val="002060"/>
                </a:solidFill>
              </a:rPr>
              <a:t>техн</a:t>
            </a:r>
            <a:r>
              <a:rPr lang="ru-RU" sz="2800" i="1" dirty="0" smtClean="0">
                <a:solidFill>
                  <a:srgbClr val="002060"/>
                </a:solidFill>
              </a:rPr>
              <a:t>. наук, профессор  </a:t>
            </a:r>
            <a:r>
              <a:rPr lang="ru-RU" sz="2800" i="1" dirty="0">
                <a:solidFill>
                  <a:srgbClr val="002060"/>
                </a:solidFill>
              </a:rPr>
              <a:t/>
            </a:r>
            <a:br>
              <a:rPr lang="ru-RU" sz="2800" i="1" dirty="0">
                <a:solidFill>
                  <a:srgbClr val="002060"/>
                </a:solidFill>
              </a:rPr>
            </a:b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035291-5ED0-422C-8025-4792330A5759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002060"/>
                </a:solidFill>
              </a:rPr>
              <a:t>Статья </a:t>
            </a:r>
            <a:r>
              <a:rPr lang="ru-RU" sz="2800" b="1" dirty="0" smtClean="0">
                <a:solidFill>
                  <a:srgbClr val="002060"/>
                </a:solidFill>
              </a:rPr>
              <a:t>1286.1 </a:t>
            </a:r>
            <a:r>
              <a:rPr lang="ru-RU" sz="2800" b="1" dirty="0" smtClean="0">
                <a:solidFill>
                  <a:srgbClr val="002060"/>
                </a:solidFill>
              </a:rPr>
              <a:t>ГК РФ «Открытая лицензия на использование произведения науки, литературы или искусства» (продолжение)</a:t>
            </a:r>
            <a:r>
              <a:rPr lang="ru-RU" sz="2800" dirty="0" smtClean="0">
                <a:solidFill>
                  <a:srgbClr val="002060"/>
                </a:solidFill>
              </a:rPr>
              <a:t>:</a:t>
            </a:r>
            <a:endParaRPr lang="ru-RU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800" dirty="0">
                <a:solidFill>
                  <a:srgbClr val="002060"/>
                </a:solidFill>
              </a:rPr>
              <a:t>	</a:t>
            </a:r>
            <a:r>
              <a:rPr lang="ru-RU" sz="2000" dirty="0" smtClean="0">
                <a:solidFill>
                  <a:srgbClr val="002060"/>
                </a:solidFill>
              </a:rPr>
              <a:t>3</a:t>
            </a:r>
            <a:r>
              <a:rPr lang="ru-RU" sz="2000" dirty="0" smtClean="0">
                <a:solidFill>
                  <a:srgbClr val="002060"/>
                </a:solidFill>
              </a:rPr>
              <a:t>. </a:t>
            </a:r>
            <a:r>
              <a:rPr lang="ru-RU" sz="2000" dirty="0"/>
              <a:t>Открытая лицензия является безвозмездной, если ею не предусмотрено иное.</a:t>
            </a:r>
          </a:p>
          <a:p>
            <a:pPr marL="0" indent="0">
              <a:buNone/>
            </a:pPr>
            <a:r>
              <a:rPr lang="ru-RU" sz="2000" dirty="0" smtClean="0"/>
              <a:t>	В </a:t>
            </a:r>
            <a:r>
              <a:rPr lang="ru-RU" sz="2000" dirty="0"/>
              <a:t>случае, если срок действия открытой лицензии не определен, в отношении программ для ЭВМ и баз данных договор считается заключенным на весь срок действия исключительного права, а в отношении других видов произведений договор считается заключенным на пять лет.</a:t>
            </a:r>
          </a:p>
          <a:p>
            <a:pPr marL="0" indent="0">
              <a:buNone/>
            </a:pPr>
            <a:r>
              <a:rPr lang="ru-RU" sz="2000" dirty="0" smtClean="0"/>
              <a:t>	В </a:t>
            </a:r>
            <a:r>
              <a:rPr lang="ru-RU" sz="2000" dirty="0"/>
              <a:t>случае, если в открытой лицензии не указана территория, на которой допускается использование соответствующего произведения, такое использование допускается на территории всего мира.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	</a:t>
            </a:r>
            <a:endParaRPr lang="ru-RU" sz="20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2000" dirty="0">
                <a:solidFill>
                  <a:srgbClr val="002060"/>
                </a:solidFill>
              </a:rPr>
              <a:t>	</a:t>
            </a:r>
            <a:endParaRPr lang="ru-RU" sz="1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	</a:t>
            </a:r>
            <a:endParaRPr lang="ru-RU" sz="2800" dirty="0" smtClean="0"/>
          </a:p>
          <a:p>
            <a:pPr>
              <a:buFont typeface="Arial" charset="0"/>
              <a:buNone/>
            </a:pPr>
            <a:endParaRPr lang="ru-RU" sz="2800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05291-67B6-44E1-88A8-A08BF9838A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13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002060"/>
                </a:solidFill>
              </a:rPr>
              <a:t>Статья 1286.1 ГК РФ «Открытая лицензия на использование произведения науки, литературы или искусства</a:t>
            </a:r>
            <a:r>
              <a:rPr lang="ru-RU" sz="2800" b="1" dirty="0" smtClean="0">
                <a:solidFill>
                  <a:srgbClr val="002060"/>
                </a:solidFill>
              </a:rPr>
              <a:t>» (продолжение)</a:t>
            </a:r>
            <a:r>
              <a:rPr lang="ru-RU" sz="2800" dirty="0" smtClean="0">
                <a:solidFill>
                  <a:srgbClr val="002060"/>
                </a:solidFill>
              </a:rPr>
              <a:t>:</a:t>
            </a:r>
            <a:endParaRPr lang="ru-RU" sz="28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	</a:t>
            </a:r>
            <a:r>
              <a:rPr lang="ru-RU" sz="2000" dirty="0" smtClean="0">
                <a:solidFill>
                  <a:srgbClr val="002060"/>
                </a:solidFill>
              </a:rPr>
              <a:t>4.</a:t>
            </a:r>
            <a:r>
              <a:rPr lang="ru-RU" sz="2000" dirty="0"/>
              <a:t> Лицензиар, предоставивший открытую лицензию, вправе в одностороннем порядке полностью или частично отказаться от </a:t>
            </a:r>
            <a:r>
              <a:rPr lang="ru-RU" sz="2000" dirty="0" smtClean="0"/>
              <a:t>договора, </a:t>
            </a:r>
            <a:r>
              <a:rPr lang="ru-RU" sz="2000" dirty="0"/>
              <a:t>если лицензиат будет предоставлять третьим лицам права на использование принадлежащего лицензиару произведения либо на использование нового результата интеллектуальной деятельности, созданного лицензиатом на основе этого произведения, за пределами прав и (или) на иных условиях, чем те, которые предусмотрены открытой </a:t>
            </a:r>
            <a:r>
              <a:rPr lang="ru-RU" sz="2000" dirty="0" smtClean="0"/>
              <a:t>лицензией.</a:t>
            </a: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	5. Автор </a:t>
            </a:r>
            <a:r>
              <a:rPr lang="ru-RU" sz="2000" dirty="0"/>
              <a:t>или иной правообладатель в случае, если исключительное право на произведение нарушено неправомерными действиями по предоставлению или использованию открытой лицензии, вправе требовать применения к нарушителю мер защиты исключительного права в соответствии со </a:t>
            </a:r>
            <a:r>
              <a:rPr lang="ru-RU" sz="2000" u="sng" dirty="0"/>
              <a:t>статьей 1252</a:t>
            </a:r>
            <a:r>
              <a:rPr lang="ru-RU" sz="2000" dirty="0"/>
              <a:t> настоящего Кодекса</a:t>
            </a:r>
          </a:p>
          <a:p>
            <a:pPr marL="0" indent="0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2000" dirty="0">
                <a:solidFill>
                  <a:srgbClr val="002060"/>
                </a:solidFill>
              </a:rPr>
              <a:t>	</a:t>
            </a:r>
            <a:endParaRPr lang="ru-RU" sz="1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	</a:t>
            </a:r>
            <a:endParaRPr lang="ru-RU" sz="2800" dirty="0" smtClean="0"/>
          </a:p>
          <a:p>
            <a:pPr>
              <a:buFont typeface="Arial" charset="0"/>
              <a:buNone/>
            </a:pPr>
            <a:endParaRPr lang="ru-RU" sz="2800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05291-67B6-44E1-88A8-A08BF9838A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63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</a:p>
          <a:p>
            <a:pPr marL="0" indent="0">
              <a:buNone/>
            </a:pPr>
            <a:r>
              <a:rPr lang="ru-RU" b="1" dirty="0" smtClean="0"/>
              <a:t>		Научный </a:t>
            </a:r>
            <a:r>
              <a:rPr lang="ru-RU" b="1" dirty="0"/>
              <a:t>и образовательный ресурс </a:t>
            </a:r>
            <a:r>
              <a:rPr lang="ru-RU" dirty="0"/>
              <a:t>должен быть без всяких ограничений доступен широкой категории пользователей: студентам, аспирантам, научным сотрудникам, исследователям, ученым, школьникам – и даже тем, кто напрямую не связан с наукой и образованием.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05291-67B6-44E1-88A8-A08BF9838A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7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u="sng" dirty="0" smtClean="0"/>
              <a:t> </a:t>
            </a:r>
            <a:r>
              <a:rPr lang="ru-RU" u="sng" dirty="0"/>
              <a:t>Основные требования к научно-образовательному информационному ресурсу</a:t>
            </a:r>
            <a:r>
              <a:rPr lang="ru-RU" dirty="0"/>
              <a:t>: </a:t>
            </a:r>
            <a:endParaRPr lang="ru-RU" b="1" dirty="0"/>
          </a:p>
          <a:p>
            <a:r>
              <a:rPr lang="ru-RU" b="1" dirty="0"/>
              <a:t>ОТКРЫТОСТЬ</a:t>
            </a:r>
            <a:r>
              <a:rPr lang="ru-RU" dirty="0"/>
              <a:t>;</a:t>
            </a:r>
          </a:p>
          <a:p>
            <a:r>
              <a:rPr lang="ru-RU" dirty="0"/>
              <a:t>легитимность;</a:t>
            </a:r>
          </a:p>
          <a:p>
            <a:r>
              <a:rPr lang="ru-RU" dirty="0"/>
              <a:t>общедоступность;</a:t>
            </a:r>
          </a:p>
          <a:p>
            <a:r>
              <a:rPr lang="ru-RU" dirty="0"/>
              <a:t>бесплатность;</a:t>
            </a:r>
          </a:p>
          <a:p>
            <a:r>
              <a:rPr lang="ru-RU" dirty="0"/>
              <a:t>оперативность;</a:t>
            </a:r>
          </a:p>
          <a:p>
            <a:r>
              <a:rPr lang="ru-RU" dirty="0"/>
              <a:t>полнота.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05291-67B6-44E1-88A8-A08BF9838A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759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	Открытый доступ – это прежде всего беспрепятственный, свободный доступ к научным публикациям. 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	Открытый доступ – это среда научно-образовательных коммуникаций.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89661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 		</a:t>
            </a:r>
            <a:r>
              <a:rPr lang="ru-RU" sz="2800" b="1" dirty="0" smtClean="0"/>
              <a:t>ОД</a:t>
            </a:r>
            <a:r>
              <a:rPr lang="ru-RU" sz="2800" dirty="0" smtClean="0"/>
              <a:t> – это не только и даже не столько технология. </a:t>
            </a:r>
          </a:p>
          <a:p>
            <a:pPr marL="0" indent="0">
              <a:buNone/>
            </a:pPr>
            <a:r>
              <a:rPr lang="ru-RU" sz="2800" dirty="0" smtClean="0"/>
              <a:t>		</a:t>
            </a:r>
            <a:r>
              <a:rPr lang="ru-RU" sz="2800" b="1" dirty="0" smtClean="0"/>
              <a:t>ОД</a:t>
            </a:r>
            <a:r>
              <a:rPr lang="ru-RU" sz="2800" dirty="0" smtClean="0"/>
              <a:t> – это политика и даже философия.</a:t>
            </a:r>
          </a:p>
          <a:p>
            <a:pPr marL="0" indent="0">
              <a:buNone/>
            </a:pPr>
            <a:r>
              <a:rPr lang="ru-RU" sz="2800" dirty="0" smtClean="0"/>
              <a:t>		</a:t>
            </a:r>
            <a:r>
              <a:rPr lang="ru-RU" sz="2800" b="1" dirty="0" smtClean="0"/>
              <a:t>ОД</a:t>
            </a:r>
            <a:r>
              <a:rPr lang="ru-RU" sz="2800" dirty="0" smtClean="0"/>
              <a:t> </a:t>
            </a:r>
            <a:r>
              <a:rPr lang="ru-RU" sz="2800" dirty="0"/>
              <a:t>сегодня – это идеология построения информационных систем для свободного доступа ученых, специалистов, студентов, всех желающих к достижениям человечества в области науки, культуры, образования.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/>
              <a:t>	</a:t>
            </a:r>
            <a:r>
              <a:rPr lang="ru-RU" sz="2800" dirty="0" smtClean="0"/>
              <a:t>	</a:t>
            </a:r>
          </a:p>
          <a:p>
            <a:endParaRPr lang="ru-RU" sz="2800" dirty="0" smtClean="0"/>
          </a:p>
          <a:p>
            <a:pPr>
              <a:buFont typeface="Arial" charset="0"/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64940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«</a:t>
            </a:r>
            <a:r>
              <a:rPr lang="ru-RU" dirty="0"/>
              <a:t>Всякая попытка ограничения или остановки распространения научной информации представляет исключительно серьезную опасность для прогресса науки и для </a:t>
            </a:r>
            <a:r>
              <a:rPr lang="ru-RU" dirty="0" smtClean="0"/>
              <a:t>цивилизации»</a:t>
            </a:r>
          </a:p>
          <a:p>
            <a:pPr>
              <a:buFont typeface="Arial" charset="0"/>
              <a:buNone/>
            </a:pPr>
            <a:endParaRPr lang="ru-RU" b="1" dirty="0"/>
          </a:p>
          <a:p>
            <a:pPr algn="r">
              <a:buFont typeface="Arial" charset="0"/>
              <a:buNone/>
            </a:pPr>
            <a:r>
              <a:rPr lang="ru-RU" sz="2800" i="1" dirty="0" smtClean="0"/>
              <a:t>(Ф. </a:t>
            </a:r>
            <a:r>
              <a:rPr lang="ru-RU" sz="2800" i="1" dirty="0" err="1" smtClean="0"/>
              <a:t>Жолио</a:t>
            </a:r>
            <a:r>
              <a:rPr lang="ru-RU" sz="2800" i="1" dirty="0" smtClean="0"/>
              <a:t>-Кюри (1900-1958)</a:t>
            </a:r>
            <a:r>
              <a:rPr lang="en-US" sz="2800" i="1" dirty="0" smtClean="0"/>
              <a:t> </a:t>
            </a:r>
            <a:r>
              <a:rPr lang="ru-RU" sz="2800" i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263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body" idx="1"/>
          </p:nvPr>
        </p:nvSpPr>
        <p:spPr>
          <a:xfrm>
            <a:off x="457200" y="260388"/>
            <a:ext cx="8229600" cy="5865813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/>
              <a:t>	</a:t>
            </a:r>
            <a:endParaRPr lang="en-US" sz="2800" dirty="0" smtClean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ru-RU" dirty="0" smtClean="0"/>
              <a:t>Спасибо за </a:t>
            </a:r>
            <a:r>
              <a:rPr lang="ru-RU" dirty="0" smtClean="0"/>
              <a:t>внимание! 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0973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20" y="692018"/>
            <a:ext cx="8686799" cy="1721707"/>
          </a:xfrm>
        </p:spPr>
        <p:txBody>
          <a:bodyPr>
            <a:noAutofit/>
          </a:bodyPr>
          <a:lstStyle/>
          <a:p>
            <a:r>
              <a:rPr lang="ru-RU" sz="2800" dirty="0">
                <a:cs typeface="Times New Roman" panose="02020603050405020304" pitchFamily="18" charset="0"/>
              </a:rPr>
              <a:t>Разработка информационной системы по сбору и обработке цифровых экземпляров монографий, научных трудов и исследований, включая разработку и запуск системы депонирования научных трудов и статей</a:t>
            </a:r>
            <a:r>
              <a:rPr lang="ru-RU" sz="2800" dirty="0" smtClean="0"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cs typeface="Times New Roman" panose="02020603050405020304" pitchFamily="18" charset="0"/>
              </a:rPr>
            </a:br>
            <a:endParaRPr lang="ru-RU" sz="2400" dirty="0"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4623530"/>
            <a:ext cx="6858000" cy="1655762"/>
          </a:xfrm>
        </p:spPr>
        <p:txBody>
          <a:bodyPr/>
          <a:lstStyle/>
          <a:p>
            <a:endParaRPr lang="ru-RU" dirty="0" smtClean="0">
              <a:latin typeface="+mj-lt"/>
            </a:endParaRPr>
          </a:p>
          <a:p>
            <a:endParaRPr lang="ru-RU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" y="1"/>
            <a:ext cx="9143999" cy="48490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white"/>
              </a:solidFill>
              <a:latin typeface="Corbel" panose="020B0503020204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4826" y="4793235"/>
            <a:ext cx="8324093" cy="902487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solidFill>
                  <a:prstClr val="black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Автоматический сбор и обработка документов из открытых источников (интернет)</a:t>
            </a:r>
            <a:endParaRPr lang="ru-RU" sz="2000" dirty="0">
              <a:solidFill>
                <a:prstClr val="black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4826" y="3508088"/>
            <a:ext cx="8324093" cy="1072154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solidFill>
                  <a:prstClr val="black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Система имеет 3 вида поиска: поиск по метаданным, полнотекстовый и тематический</a:t>
            </a:r>
            <a:endParaRPr lang="ru-RU" sz="2000" dirty="0">
              <a:solidFill>
                <a:prstClr val="black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4827" y="2425416"/>
            <a:ext cx="8324093" cy="869757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 defTabSz="914400" fontAlgn="auto"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solidFill>
                  <a:prstClr val="black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Система позволяет осуществлять депонирование публикуемых документов  (статьи, отчеты) и обеспечивает открытый доступ к </a:t>
            </a:r>
            <a:r>
              <a:rPr lang="ru-RU" sz="2000" dirty="0" smtClean="0">
                <a:solidFill>
                  <a:prstClr val="black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неопубликованным материалам (диссертации</a:t>
            </a:r>
            <a:r>
              <a:rPr lang="ru-RU" sz="2000" dirty="0" smtClean="0">
                <a:solidFill>
                  <a:prstClr val="black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, авторефераты, дипломы)</a:t>
            </a:r>
            <a:endParaRPr lang="ru-RU" sz="2000" dirty="0">
              <a:solidFill>
                <a:prstClr val="black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2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49" y="569493"/>
            <a:ext cx="7886700" cy="930275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cs typeface="Times New Roman" panose="02020603050405020304" pitchFamily="18" charset="0"/>
              </a:rPr>
              <a:t>Методологическая база</a:t>
            </a:r>
            <a:br>
              <a:rPr lang="ru-RU" sz="2800" dirty="0" smtClean="0">
                <a:cs typeface="Times New Roman" panose="02020603050405020304" pitchFamily="18" charset="0"/>
              </a:rPr>
            </a:br>
            <a:endParaRPr lang="ru-RU" sz="2800" dirty="0"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1938827"/>
              </p:ext>
            </p:extLst>
          </p:nvPr>
        </p:nvGraphicFramePr>
        <p:xfrm>
          <a:off x="628650" y="1153161"/>
          <a:ext cx="7747000" cy="2802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47000"/>
              </a:tblGrid>
              <a:tr h="51646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j-lt"/>
                          <a:cs typeface="Times New Roman" panose="02020603050405020304" pitchFamily="18" charset="0"/>
                        </a:rPr>
                        <a:t>Работа Системы базируется на основе двух методик:</a:t>
                      </a:r>
                      <a:endParaRPr lang="ru-RU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</a:tr>
              <a:tr h="45720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Методика определения первоисточников, ранга и качества научных трудов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ru-RU" sz="2400" kern="1200" baseline="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</a:tr>
              <a:tr h="912707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Методика подробной экспертной проверки научных трудов с низкими рангами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</a:tr>
            </a:tbl>
          </a:graphicData>
        </a:graphic>
      </p:graphicFrame>
      <p:pic>
        <p:nvPicPr>
          <p:cNvPr id="5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787" y="3708441"/>
            <a:ext cx="3182378" cy="282878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1"/>
            <a:ext cx="9144000" cy="48490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white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68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0115" y="1611441"/>
            <a:ext cx="7886700" cy="308412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cs typeface="Times New Roman" panose="02020603050405020304" pitchFamily="18" charset="0"/>
              </a:rPr>
              <a:t>Концепция </a:t>
            </a:r>
            <a:r>
              <a:rPr lang="ru-RU" dirty="0">
                <a:cs typeface="Times New Roman" panose="02020603050405020304" pitchFamily="18" charset="0"/>
              </a:rPr>
              <a:t>подсистемы формирования архива депонированных научных </a:t>
            </a:r>
            <a:r>
              <a:rPr lang="ru-RU" dirty="0" smtClean="0">
                <a:cs typeface="Times New Roman" panose="02020603050405020304" pitchFamily="18" charset="0"/>
              </a:rPr>
              <a:t>трудов</a:t>
            </a:r>
          </a:p>
          <a:p>
            <a:r>
              <a:rPr lang="ru-RU" dirty="0">
                <a:cs typeface="Times New Roman" panose="02020603050405020304" pitchFamily="18" charset="0"/>
              </a:rPr>
              <a:t>Концепция подсистемы формирования и обработки </a:t>
            </a:r>
            <a:r>
              <a:rPr lang="ru-RU" dirty="0" smtClean="0">
                <a:cs typeface="Times New Roman" panose="02020603050405020304" pitchFamily="18" charset="0"/>
              </a:rPr>
              <a:t>метаданных</a:t>
            </a:r>
          </a:p>
          <a:p>
            <a:r>
              <a:rPr lang="ru-RU" dirty="0">
                <a:cs typeface="Times New Roman" panose="02020603050405020304" pitchFamily="18" charset="0"/>
              </a:rPr>
              <a:t>Концепция подсистемы сбора цифровых экземпляров научных </a:t>
            </a:r>
            <a:r>
              <a:rPr lang="ru-RU" dirty="0" smtClean="0">
                <a:cs typeface="Times New Roman" panose="02020603050405020304" pitchFamily="18" charset="0"/>
              </a:rPr>
              <a:t>трудов</a:t>
            </a:r>
          </a:p>
          <a:p>
            <a:r>
              <a:rPr lang="ru-RU" dirty="0">
                <a:cs typeface="Times New Roman" panose="02020603050405020304" pitchFamily="18" charset="0"/>
              </a:rPr>
              <a:t>Концепция подсистемы интеллектуального тематического поиска</a:t>
            </a:r>
            <a:endParaRPr lang="ru-RU" dirty="0" smtClean="0"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26393" y="1042638"/>
            <a:ext cx="48722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solidFill>
                  <a:prstClr val="black"/>
                </a:solidFill>
                <a:latin typeface="Calibri" panose="020F0502020204030204"/>
                <a:cs typeface="Times New Roman" panose="02020603050405020304" pitchFamily="18" charset="0"/>
              </a:rPr>
              <a:t>«</a:t>
            </a:r>
            <a:r>
              <a:rPr lang="ru-RU" sz="2400" dirty="0" smtClean="0">
                <a:solidFill>
                  <a:prstClr val="black"/>
                </a:solidFill>
                <a:latin typeface="Calibri" panose="020F0502020204030204"/>
                <a:cs typeface="Times New Roman" panose="02020603050405020304" pitchFamily="18" charset="0"/>
              </a:rPr>
              <a:t>Разработка </a:t>
            </a:r>
            <a:r>
              <a:rPr lang="ru-RU" sz="2400" dirty="0">
                <a:solidFill>
                  <a:prstClr val="black"/>
                </a:solidFill>
                <a:latin typeface="Calibri" panose="020F0502020204030204"/>
                <a:cs typeface="Times New Roman" panose="02020603050405020304" pitchFamily="18" charset="0"/>
              </a:rPr>
              <a:t>концепций подсистем»</a:t>
            </a:r>
            <a:endParaRPr lang="ru-RU" sz="2400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" y="1"/>
            <a:ext cx="9143999" cy="48490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white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43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Creative Commons</a:t>
            </a:r>
            <a:endParaRPr lang="ru-RU" sz="2800" dirty="0" smtClean="0">
              <a:solidFill>
                <a:srgbClr val="002060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b="1" i="1" dirty="0" err="1" smtClean="0"/>
              <a:t>Creative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Commons</a:t>
            </a:r>
            <a:r>
              <a:rPr lang="ru-RU" sz="2000" b="1" i="1" dirty="0" smtClean="0"/>
              <a:t> (СС)</a:t>
            </a:r>
            <a:r>
              <a:rPr lang="ru-RU" sz="2000" b="1" i="1" dirty="0"/>
              <a:t> </a:t>
            </a:r>
            <a:r>
              <a:rPr lang="ru-RU" sz="2000" b="1" dirty="0"/>
              <a:t>—</a:t>
            </a:r>
            <a:r>
              <a:rPr lang="ru-RU" sz="2000" b="1" i="1" dirty="0"/>
              <a:t> некоммерческая </a:t>
            </a:r>
            <a:r>
              <a:rPr lang="ru-RU" sz="2000" b="1" i="1" dirty="0" smtClean="0"/>
              <a:t>организация (создана в США, шт. Массачусетс), </a:t>
            </a:r>
            <a:r>
              <a:rPr lang="ru-RU" sz="2000" b="1" i="1" dirty="0"/>
              <a:t>которая разрабатывает, организует и поддерживает правовую и техническую инфраструктуру, позволяющую максимально повысить творческий потенциал в части создания произведений цифровом виде, развивать обмен в интернете и инновации</a:t>
            </a:r>
            <a:r>
              <a:rPr lang="ru-RU" sz="2000" b="1" i="1" dirty="0" smtClean="0"/>
              <a:t>.</a:t>
            </a:r>
            <a:r>
              <a:rPr lang="en-US" sz="2000" b="1" i="1" dirty="0" smtClean="0"/>
              <a:t>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/>
              <a:t>Инфраструктура, которую </a:t>
            </a:r>
            <a:r>
              <a:rPr lang="ru-RU" sz="2000" dirty="0" smtClean="0"/>
              <a:t>предоставляет </a:t>
            </a:r>
            <a:r>
              <a:rPr lang="ru-RU" sz="2000" i="1" dirty="0" smtClean="0"/>
              <a:t>СС</a:t>
            </a:r>
            <a:r>
              <a:rPr lang="ru-RU" sz="2000" dirty="0" smtClean="0"/>
              <a:t>, </a:t>
            </a:r>
            <a:r>
              <a:rPr lang="ru-RU" sz="2000" dirty="0"/>
              <a:t>состоит из набора лицензий авторского права и </a:t>
            </a:r>
            <a:r>
              <a:rPr lang="ru-RU" sz="2000" dirty="0" smtClean="0"/>
              <a:t>рабочего инструментария</a:t>
            </a:r>
            <a:r>
              <a:rPr lang="en-US" sz="2000" dirty="0" smtClean="0"/>
              <a:t>. </a:t>
            </a:r>
            <a:r>
              <a:rPr lang="ru-RU" sz="2000" dirty="0" smtClean="0"/>
              <a:t>Инструментарий дает каждому</a:t>
            </a:r>
            <a:r>
              <a:rPr lang="ru-RU" sz="2000" dirty="0"/>
              <a:t> </a:t>
            </a:r>
            <a:r>
              <a:rPr lang="ru-RU" sz="2000" dirty="0" smtClean="0"/>
              <a:t>простой</a:t>
            </a:r>
            <a:r>
              <a:rPr lang="ru-RU" sz="2000" dirty="0"/>
              <a:t>, стандартизированный способ сохранить свое авторское право, одновременно позволяя определенным способом использовать свое произведение на основе подхода к авторскому праву «некоторые права защищены», который делает их творческий, образовательный и научный контент более совместимым с потенциалом интернета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Типы лицензий СС представлены на веб-сайте организации:</a:t>
            </a:r>
            <a:r>
              <a:rPr lang="ru-RU" sz="2000" dirty="0"/>
              <a:t> </a:t>
            </a:r>
            <a:endParaRPr lang="ru-RU" sz="2000" dirty="0" smtClean="0"/>
          </a:p>
          <a:p>
            <a:pPr marL="0" indent="0" algn="just">
              <a:buNone/>
            </a:pPr>
            <a:r>
              <a:rPr lang="en-US" sz="2000" dirty="0" smtClean="0">
                <a:solidFill>
                  <a:srgbClr val="002060"/>
                </a:solidFill>
                <a:hlinkClick r:id="rId2"/>
              </a:rPr>
              <a:t>www.creativecommons.ru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endParaRPr lang="ru-RU" sz="20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2000" dirty="0">
                <a:solidFill>
                  <a:srgbClr val="002060"/>
                </a:solidFill>
              </a:rPr>
              <a:t>	</a:t>
            </a:r>
            <a:endParaRPr lang="ru-RU" sz="1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	</a:t>
            </a:r>
            <a:endParaRPr lang="ru-RU" sz="2800" dirty="0" smtClean="0"/>
          </a:p>
          <a:p>
            <a:pPr>
              <a:buFont typeface="Arial" charset="0"/>
              <a:buNone/>
            </a:pPr>
            <a:endParaRPr lang="ru-RU" sz="2800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05291-67B6-44E1-88A8-A08BF9838A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44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Типы лицензий </a:t>
            </a:r>
            <a:r>
              <a:rPr lang="en-US" sz="2800" b="1" i="1" dirty="0" smtClean="0">
                <a:solidFill>
                  <a:srgbClr val="002060"/>
                </a:solidFill>
              </a:rPr>
              <a:t>Creative Commons</a:t>
            </a:r>
            <a:endParaRPr lang="ru-RU" sz="2800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1800" b="1" dirty="0" smtClean="0"/>
          </a:p>
          <a:p>
            <a:r>
              <a:rPr lang="ru-RU" sz="1800" b="1" dirty="0" smtClean="0"/>
              <a:t>«</a:t>
            </a:r>
            <a:r>
              <a:rPr lang="ru-RU" sz="1800" b="1" dirty="0" err="1"/>
              <a:t>Attribution</a:t>
            </a:r>
            <a:r>
              <a:rPr lang="ru-RU" sz="1800" b="1" dirty="0"/>
              <a:t>» («Атрибуция») </a:t>
            </a:r>
            <a:br>
              <a:rPr lang="ru-RU" sz="1800" b="1" dirty="0"/>
            </a:br>
            <a:r>
              <a:rPr lang="ru-RU" sz="1800" b="1" dirty="0"/>
              <a:t>CC </a:t>
            </a:r>
            <a:r>
              <a:rPr lang="ru-RU" sz="1800" b="1" dirty="0" smtClean="0"/>
              <a:t>BY. </a:t>
            </a:r>
            <a:r>
              <a:rPr lang="ru-RU" sz="1800" dirty="0" smtClean="0"/>
              <a:t>Эта </a:t>
            </a:r>
            <a:r>
              <a:rPr lang="ru-RU" sz="1800" dirty="0"/>
              <a:t>лицензия позволяет другим распространять, редактировать, поправлять и брать за основу ваше произведение, даже коммерчески, до тех пор пока они указывают ваше авторство</a:t>
            </a:r>
            <a:r>
              <a:rPr lang="ru-RU" sz="1800" dirty="0" smtClean="0"/>
              <a:t>.</a:t>
            </a:r>
          </a:p>
          <a:p>
            <a:endParaRPr lang="ru-RU" sz="1800" dirty="0"/>
          </a:p>
          <a:p>
            <a:r>
              <a:rPr lang="ru-RU" sz="1800" b="1" dirty="0"/>
              <a:t>«</a:t>
            </a:r>
            <a:r>
              <a:rPr lang="ru-RU" sz="1800" b="1" dirty="0" err="1"/>
              <a:t>Attribution-ShareAlike</a:t>
            </a:r>
            <a:r>
              <a:rPr lang="ru-RU" sz="1800" b="1" dirty="0"/>
              <a:t>» («Атрибуция — На тех же условиях») </a:t>
            </a:r>
            <a:br>
              <a:rPr lang="ru-RU" sz="1800" b="1" dirty="0"/>
            </a:br>
            <a:r>
              <a:rPr lang="ru-RU" sz="1800" b="1" dirty="0"/>
              <a:t>CC </a:t>
            </a:r>
            <a:r>
              <a:rPr lang="ru-RU" sz="1800" b="1" dirty="0" smtClean="0"/>
              <a:t>BY-SA. </a:t>
            </a:r>
            <a:r>
              <a:rPr lang="ru-RU" sz="1800" dirty="0" smtClean="0"/>
              <a:t>Эта </a:t>
            </a:r>
            <a:r>
              <a:rPr lang="ru-RU" sz="1800" dirty="0"/>
              <a:t>лицензия позволяет другим редактировать, поправлять и брать за основу ваше произведение даже в коммерческих целях до тех пор пока они указывают ваше авторство и лицензируют свои новые творения на идентичных условиях. </a:t>
            </a:r>
            <a:endParaRPr lang="ru-RU" sz="1800" dirty="0" smtClean="0"/>
          </a:p>
          <a:p>
            <a:endParaRPr lang="ru-RU" sz="1800" dirty="0"/>
          </a:p>
          <a:p>
            <a:r>
              <a:rPr lang="ru-RU" sz="1800" b="1" dirty="0"/>
              <a:t>«</a:t>
            </a:r>
            <a:r>
              <a:rPr lang="ru-RU" sz="1800" b="1" dirty="0" err="1"/>
              <a:t>Attribution-NoDerivs</a:t>
            </a:r>
            <a:r>
              <a:rPr lang="ru-RU" sz="1800" b="1" dirty="0"/>
              <a:t>» («Атрибуция — Без производных произведений») </a:t>
            </a:r>
            <a:br>
              <a:rPr lang="ru-RU" sz="1800" b="1" dirty="0"/>
            </a:br>
            <a:r>
              <a:rPr lang="ru-RU" sz="1800" b="1" dirty="0"/>
              <a:t>CC </a:t>
            </a:r>
            <a:r>
              <a:rPr lang="ru-RU" sz="1800" b="1" dirty="0" smtClean="0"/>
              <a:t>BY-ND. </a:t>
            </a:r>
            <a:r>
              <a:rPr lang="ru-RU" sz="1800" dirty="0" smtClean="0"/>
              <a:t>Эта </a:t>
            </a:r>
            <a:r>
              <a:rPr lang="ru-RU" sz="1800" dirty="0"/>
              <a:t>лицензия позволяет распространение, коммерческое и некоммерческое до тех пор пока произведение передаётся неизменным и целиком, с указанием вашего авторства.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2060"/>
                </a:solidFill>
              </a:rPr>
              <a:t>	</a:t>
            </a:r>
            <a:endParaRPr lang="ru-RU" sz="1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	</a:t>
            </a:r>
            <a:endParaRPr lang="ru-RU" sz="2800" dirty="0" smtClean="0"/>
          </a:p>
          <a:p>
            <a:pPr>
              <a:buFont typeface="Arial" charset="0"/>
              <a:buNone/>
            </a:pPr>
            <a:endParaRPr lang="ru-RU" sz="2800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05291-67B6-44E1-88A8-A08BF9838A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87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Типы лицензий </a:t>
            </a:r>
            <a:r>
              <a:rPr lang="en-US" sz="2800" b="1" i="1" dirty="0" smtClean="0">
                <a:solidFill>
                  <a:srgbClr val="002060"/>
                </a:solidFill>
              </a:rPr>
              <a:t>Creative Commons</a:t>
            </a:r>
            <a:r>
              <a:rPr lang="ru-RU" sz="2800" b="1" i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(продолжение):</a:t>
            </a:r>
            <a:endParaRPr lang="ru-RU" sz="2800" i="1" dirty="0" smtClean="0">
              <a:solidFill>
                <a:srgbClr val="002060"/>
              </a:solidFill>
            </a:endParaRPr>
          </a:p>
          <a:p>
            <a:r>
              <a:rPr lang="ru-RU" sz="1800" b="1" dirty="0"/>
              <a:t>«</a:t>
            </a:r>
            <a:r>
              <a:rPr lang="ru-RU" sz="1800" b="1" dirty="0" err="1"/>
              <a:t>Attribution-NonCommercial</a:t>
            </a:r>
            <a:r>
              <a:rPr lang="ru-RU" sz="1800" b="1" dirty="0"/>
              <a:t>» («Атрибуция — Некоммерческое использование») </a:t>
            </a:r>
            <a:br>
              <a:rPr lang="ru-RU" sz="1800" b="1" dirty="0"/>
            </a:br>
            <a:r>
              <a:rPr lang="ru-RU" sz="1800" b="1" dirty="0"/>
              <a:t>CC BY-NC. </a:t>
            </a:r>
            <a:r>
              <a:rPr lang="ru-RU" sz="1800" dirty="0"/>
              <a:t>Эта лицензия позволяет другим изменять, поправлять и брать за основу ваше произведение некоммерческим образом и хотя их новые произведения должны быть указывать вас в качестве автора и быть некоммерческими и они не должны лицензировать их производные произведения на тех же условиях.</a:t>
            </a:r>
          </a:p>
          <a:p>
            <a:pPr marL="0" indent="0">
              <a:buNone/>
            </a:pPr>
            <a:endParaRPr lang="ru-RU" sz="1800" b="1" dirty="0" smtClean="0"/>
          </a:p>
          <a:p>
            <a:r>
              <a:rPr lang="ru-RU" sz="1800" b="1" dirty="0" smtClean="0"/>
              <a:t>«</a:t>
            </a:r>
            <a:r>
              <a:rPr lang="ru-RU" sz="1800" b="1" dirty="0" err="1"/>
              <a:t>Attribution-NonCommercial-ShareAlike</a:t>
            </a:r>
            <a:r>
              <a:rPr lang="ru-RU" sz="1800" b="1" dirty="0"/>
              <a:t>» («Атрибуция — Некоммерческое использование — На тех же условиях») </a:t>
            </a:r>
            <a:br>
              <a:rPr lang="ru-RU" sz="1800" b="1" dirty="0"/>
            </a:br>
            <a:r>
              <a:rPr lang="ru-RU" sz="1800" b="1" dirty="0"/>
              <a:t>CC </a:t>
            </a:r>
            <a:r>
              <a:rPr lang="ru-RU" sz="1800" b="1" dirty="0" smtClean="0"/>
              <a:t>BY-NC-SA. </a:t>
            </a:r>
            <a:r>
              <a:rPr lang="ru-RU" sz="1800" dirty="0" smtClean="0"/>
              <a:t>Эта </a:t>
            </a:r>
            <a:r>
              <a:rPr lang="ru-RU" sz="1800" dirty="0"/>
              <a:t>лицензия позволяет другим редактировать, поправлять и брать за основу ваше произведение в некоммерческих целях до тех пор пока они указывают вас в качестве автора и лицензируют их новые творения на идентичных условиях</a:t>
            </a:r>
            <a:r>
              <a:rPr lang="ru-RU" sz="1800" dirty="0" smtClean="0"/>
              <a:t>.</a:t>
            </a:r>
          </a:p>
          <a:p>
            <a:endParaRPr lang="ru-RU" sz="1800" dirty="0"/>
          </a:p>
          <a:p>
            <a:r>
              <a:rPr lang="ru-RU" sz="1800" b="1" dirty="0"/>
              <a:t>«</a:t>
            </a:r>
            <a:r>
              <a:rPr lang="ru-RU" sz="1800" b="1" dirty="0" err="1"/>
              <a:t>Attribution-NonCommercial-NoDerivs</a:t>
            </a:r>
            <a:r>
              <a:rPr lang="ru-RU" sz="1800" b="1" dirty="0"/>
              <a:t>» («Атрибуция — Некоммерческое использование — Без производных произведений») </a:t>
            </a:r>
            <a:br>
              <a:rPr lang="ru-RU" sz="1800" b="1" dirty="0"/>
            </a:br>
            <a:r>
              <a:rPr lang="ru-RU" sz="1800" b="1" dirty="0"/>
              <a:t>CC </a:t>
            </a:r>
            <a:r>
              <a:rPr lang="ru-RU" sz="1800" b="1" dirty="0" smtClean="0"/>
              <a:t>BY-NC-ND. </a:t>
            </a:r>
            <a:r>
              <a:rPr lang="ru-RU" sz="1800" dirty="0" smtClean="0"/>
              <a:t>Эта </a:t>
            </a:r>
            <a:r>
              <a:rPr lang="ru-RU" sz="1800" dirty="0"/>
              <a:t>лицензия — самая запретительная из наших шести главных лицензий, только разрешающая другим скачивать ваши произведения и делиться ими с другими до тех пор пока они указывают ваше авторство, но они в любом случае не могут изменять их или использовать их коммерчески.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2060"/>
                </a:solidFill>
              </a:rPr>
              <a:t>	</a:t>
            </a:r>
            <a:endParaRPr lang="ru-RU" sz="1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	</a:t>
            </a:r>
            <a:endParaRPr lang="ru-RU" sz="2800" dirty="0" smtClean="0"/>
          </a:p>
          <a:p>
            <a:pPr>
              <a:buFont typeface="Arial" charset="0"/>
              <a:buNone/>
            </a:pPr>
            <a:endParaRPr lang="ru-RU" sz="2800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05291-67B6-44E1-88A8-A08BF9838A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79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002060"/>
                </a:solidFill>
              </a:rPr>
              <a:t>Статья </a:t>
            </a:r>
            <a:r>
              <a:rPr lang="ru-RU" sz="2800" b="1" dirty="0" smtClean="0">
                <a:solidFill>
                  <a:srgbClr val="002060"/>
                </a:solidFill>
              </a:rPr>
              <a:t>1286.1 </a:t>
            </a:r>
            <a:r>
              <a:rPr lang="ru-RU" sz="2800" b="1" dirty="0" smtClean="0">
                <a:solidFill>
                  <a:srgbClr val="002060"/>
                </a:solidFill>
              </a:rPr>
              <a:t>ГК РФ «Открытая лицензия на использование произведения науки, литературы или искусства»</a:t>
            </a:r>
            <a:r>
              <a:rPr lang="ru-RU" sz="2800" dirty="0" smtClean="0">
                <a:solidFill>
                  <a:srgbClr val="002060"/>
                </a:solidFill>
              </a:rPr>
              <a:t>:</a:t>
            </a:r>
            <a:endParaRPr lang="ru-RU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800" dirty="0">
                <a:solidFill>
                  <a:srgbClr val="002060"/>
                </a:solidFill>
              </a:rPr>
              <a:t>	</a:t>
            </a:r>
            <a:r>
              <a:rPr lang="ru-RU" sz="2000" dirty="0" smtClean="0">
                <a:solidFill>
                  <a:srgbClr val="002060"/>
                </a:solidFill>
              </a:rPr>
              <a:t>1. </a:t>
            </a:r>
            <a:r>
              <a:rPr lang="ru-RU" sz="2000" dirty="0"/>
              <a:t>Лицензионный договор, по которому автором или иным правообладателем (лицензиаром) предоставляется лицензиату простая (неисключительная) лицензия на использование произведения науки, литературы или искусства, может быть заключен в упрощенном порядке (открытая лицензия).</a:t>
            </a:r>
          </a:p>
          <a:p>
            <a:pPr marL="0" indent="0">
              <a:buNone/>
            </a:pPr>
            <a:r>
              <a:rPr lang="ru-RU" sz="2000" dirty="0" smtClean="0"/>
              <a:t>	</a:t>
            </a:r>
          </a:p>
          <a:p>
            <a:pPr marL="0" indent="0">
              <a:buNone/>
            </a:pPr>
            <a:r>
              <a:rPr lang="ru-RU" sz="2000" dirty="0"/>
              <a:t>	</a:t>
            </a:r>
            <a:r>
              <a:rPr lang="ru-RU" sz="2000" dirty="0" smtClean="0"/>
              <a:t>Открытая </a:t>
            </a:r>
            <a:r>
              <a:rPr lang="ru-RU" sz="2000" dirty="0"/>
              <a:t>лицензия является договором присоединения. Все ее условия должны быть доступны неопределенному кругу лиц и размещены таким образом, чтобы лицензиат ознакомился с ними перед началом использования соответствующего произведения. В открытой лицензии может содержаться указание на действия, совершение которых будет считаться акцептом ее </a:t>
            </a:r>
            <a:r>
              <a:rPr lang="ru-RU" sz="2000" dirty="0" smtClean="0"/>
              <a:t>условий. </a:t>
            </a:r>
            <a:r>
              <a:rPr lang="ru-RU" sz="2000" dirty="0"/>
              <a:t>В этом случае письменная форма договора считается </a:t>
            </a:r>
            <a:r>
              <a:rPr lang="ru-RU" sz="2000" dirty="0" smtClean="0"/>
              <a:t>соблюденной. 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	</a:t>
            </a:r>
            <a:endParaRPr lang="ru-RU" sz="2000" dirty="0"/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	</a:t>
            </a:r>
            <a:endParaRPr lang="ru-RU" sz="20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2000" dirty="0">
                <a:solidFill>
                  <a:srgbClr val="002060"/>
                </a:solidFill>
              </a:rPr>
              <a:t>	</a:t>
            </a:r>
            <a:endParaRPr lang="ru-RU" sz="1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	</a:t>
            </a:r>
            <a:endParaRPr lang="ru-RU" sz="2800" dirty="0" smtClean="0"/>
          </a:p>
          <a:p>
            <a:pPr>
              <a:buFont typeface="Arial" charset="0"/>
              <a:buNone/>
            </a:pPr>
            <a:endParaRPr lang="ru-RU" sz="2800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05291-67B6-44E1-88A8-A08BF9838A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92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002060"/>
                </a:solidFill>
              </a:rPr>
              <a:t>Статья </a:t>
            </a:r>
            <a:r>
              <a:rPr lang="ru-RU" sz="2800" b="1" dirty="0" smtClean="0">
                <a:solidFill>
                  <a:srgbClr val="002060"/>
                </a:solidFill>
              </a:rPr>
              <a:t>1286.1 </a:t>
            </a:r>
            <a:r>
              <a:rPr lang="ru-RU" sz="2800" b="1" dirty="0" smtClean="0">
                <a:solidFill>
                  <a:srgbClr val="002060"/>
                </a:solidFill>
              </a:rPr>
              <a:t>ГК РФ «Открытая лицензия на использование произведения науки, литературы или искусства» (продолжение)</a:t>
            </a:r>
            <a:r>
              <a:rPr lang="ru-RU" sz="2800" dirty="0" smtClean="0">
                <a:solidFill>
                  <a:srgbClr val="002060"/>
                </a:solidFill>
              </a:rPr>
              <a:t>:</a:t>
            </a:r>
            <a:endParaRPr lang="ru-RU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800" dirty="0">
                <a:solidFill>
                  <a:srgbClr val="002060"/>
                </a:solidFill>
              </a:rPr>
              <a:t>	</a:t>
            </a:r>
            <a:r>
              <a:rPr lang="ru-RU" sz="2000" dirty="0" smtClean="0">
                <a:solidFill>
                  <a:srgbClr val="002060"/>
                </a:solidFill>
              </a:rPr>
              <a:t>2</a:t>
            </a:r>
            <a:r>
              <a:rPr lang="ru-RU" sz="2000" dirty="0" smtClean="0">
                <a:solidFill>
                  <a:srgbClr val="002060"/>
                </a:solidFill>
              </a:rPr>
              <a:t>. </a:t>
            </a:r>
            <a:r>
              <a:rPr lang="ru-RU" sz="2000" dirty="0"/>
              <a:t>Предметом открытой лицензии является право использования произведения науки, литературы или искусства в предусмотренных договором пределах.</a:t>
            </a:r>
          </a:p>
          <a:p>
            <a:pPr marL="0" indent="0">
              <a:buNone/>
            </a:pPr>
            <a:r>
              <a:rPr lang="ru-RU" sz="2000" dirty="0" smtClean="0"/>
              <a:t>	Лицензиар </a:t>
            </a:r>
            <a:r>
              <a:rPr lang="ru-RU" sz="2000" dirty="0"/>
              <a:t>может предоставить лицензиату право на использование принадлежащего ему произведения для создания нового результата интеллектуальной деятельности. В данном случае, если иное не предусмотрено открытой лицензией, считается, что лицензиар сделал предложение заключить </a:t>
            </a:r>
            <a:r>
              <a:rPr lang="ru-RU" sz="2000" dirty="0" smtClean="0"/>
              <a:t>договор </a:t>
            </a:r>
            <a:r>
              <a:rPr lang="ru-RU" sz="2000" dirty="0"/>
              <a:t>об использовании принадлежащего ему произведения любым лицам, желающим использовать новый результат интеллектуальной деятельности, созданный лицензиатом на основе этого произведения, в пределах и на условиях, которые предусмотрены открытой лицензией. Акцепт такого предложения считается также акцептом предложения лицензиара заключить лицензионный договор в отношении этого </a:t>
            </a:r>
            <a:r>
              <a:rPr lang="ru-RU" sz="2000" dirty="0" smtClean="0"/>
              <a:t>произведения.</a:t>
            </a:r>
            <a:endParaRPr lang="ru-RU" sz="2000" dirty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	</a:t>
            </a:r>
            <a:endParaRPr lang="ru-RU" sz="20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ru-RU" sz="2000" dirty="0">
                <a:solidFill>
                  <a:srgbClr val="002060"/>
                </a:solidFill>
              </a:rPr>
              <a:t>	</a:t>
            </a:r>
            <a:endParaRPr lang="ru-RU" sz="1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	</a:t>
            </a:r>
            <a:endParaRPr lang="ru-RU" sz="2800" dirty="0" smtClean="0"/>
          </a:p>
          <a:p>
            <a:pPr>
              <a:buFont typeface="Arial" charset="0"/>
              <a:buNone/>
            </a:pPr>
            <a:endParaRPr lang="ru-RU" sz="2800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605291-67B6-44E1-88A8-A08BF9838AF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07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3635</TotalTime>
  <Words>273</Words>
  <Application>Microsoft Office PowerPoint</Application>
  <PresentationFormat>Экран (4:3)</PresentationFormat>
  <Paragraphs>104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11</vt:i4>
      </vt:variant>
      <vt:variant>
        <vt:lpstr>Заголовки слайдов</vt:lpstr>
      </vt:variant>
      <vt:variant>
        <vt:i4>17</vt:i4>
      </vt:variant>
    </vt:vector>
  </HeadingPairs>
  <TitlesOfParts>
    <vt:vector size="28" baseType="lpstr">
      <vt:lpstr>Office Theme</vt:lpstr>
      <vt:lpstr>1_Office Theme</vt:lpstr>
      <vt:lpstr>Тема Office</vt:lpstr>
      <vt:lpstr>1_Тема Office</vt:lpstr>
      <vt:lpstr>2_Тема Office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Научный архив открытого доступа и авторское право</vt:lpstr>
      <vt:lpstr>Разработка информационной системы по сбору и обработке цифровых экземпляров монографий, научных трудов и исследований, включая разработку и запуск системы депонирования научных трудов и статей </vt:lpstr>
      <vt:lpstr>Методологическая база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ЭЛЕКТРОННЫЕ БИБЛИОТЕЧНЫЕ СИСТЕМЫ И ЭЛЕКТРОННЫЕ ОБРАЗОВАТЕЛЬНЫЕ РЕСУРСЫ В ВУЗАХ</dc:title>
  <dc:creator>Alex Evtyushkin</dc:creator>
  <cp:lastModifiedBy>Илья</cp:lastModifiedBy>
  <cp:revision>243</cp:revision>
  <cp:lastPrinted>2016-04-11T15:42:49Z</cp:lastPrinted>
  <dcterms:created xsi:type="dcterms:W3CDTF">2011-09-28T07:27:24Z</dcterms:created>
  <dcterms:modified xsi:type="dcterms:W3CDTF">2016-04-11T15:49:12Z</dcterms:modified>
</cp:coreProperties>
</file>